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</a:t>
            </a:r>
          </a:p>
          <a:p>
            <a:r>
              <a:t>GUION</a:t>
            </a:r>
          </a:p>
          <a:p>
            <a:r>
              <a:t>Ruta PRISMA acompaña paso a paso una revisión sistemática con la declaración PRISMA dos mil veinte.</a:t>
            </a:r>
          </a:p>
          <a:p>
            <a:r>
              <a:t>La presentamos Daniela Fernández, de la U T E, y José Romero, de la U T P 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Una revisión sistemática no se hace en una tarde.</a:t>
            </a:r>
          </a:p>
          <a:p>
            <a:r>
              <a:t>Exige una pregunta precisa y reglas fijadas antes de leer.</a:t>
            </a:r>
          </a:p>
          <a:p>
            <a:r>
              <a:t>Exige buscar en varias bases y documentar cada búsqueda.</a:t>
            </a:r>
          </a:p>
          <a:p>
            <a:r>
              <a:t>Dos revisores deciden registro por registro.</a:t>
            </a:r>
          </a:p>
          <a:p>
            <a:r>
              <a:t>Al final el diagrama de flujo debe cuadrar.</a:t>
            </a:r>
          </a:p>
          <a:p>
            <a:r>
              <a:t>Imagine a una estudiante de maestría con seiscientos registros de cinco bases.</a:t>
            </a:r>
          </a:p>
          <a:p>
            <a:r>
              <a:t>Si una cifra no coincide, no sabe dónde se perdió.</a:t>
            </a:r>
          </a:p>
          <a:p>
            <a:r>
              <a:t>Este caso es ilustrativo.</a:t>
            </a:r>
          </a:p>
          <a:p>
            <a:r>
              <a:t>Puede vivirlo cualquier persona que hace su primera revisión.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Ruta PRISMA está pensada para estudiantes de posgrado, tesistas y docentes.</a:t>
            </a:r>
          </a:p>
          <a:p>
            <a:r>
              <a:t>Recibe la pregunta, el protocolo y los registros que exporta cada base.</a:t>
            </a:r>
          </a:p>
          <a:p>
            <a:r>
              <a:t>Entrega cuatro productos.</a:t>
            </a:r>
          </a:p>
          <a:p>
            <a:r>
              <a:t>Un libro de Excel para el cribado con dos revisores.</a:t>
            </a:r>
          </a:p>
          <a:p>
            <a:r>
              <a:t>El diagrama de flujo.</a:t>
            </a:r>
          </a:p>
          <a:p>
            <a:r>
              <a:t>La lista de los veintisiete ítems.</a:t>
            </a:r>
          </a:p>
          <a:p>
            <a:r>
              <a:t>Y un informe en P D F con todo el proceso.</a:t>
            </a:r>
          </a:p>
          <a:p>
            <a:r>
              <a:t>La construimos a partir de la guía de proyecto diez del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El recorrido tiene cuatro pasos.</a:t>
            </a:r>
          </a:p>
          <a:p>
            <a:r>
              <a:t>Primero la persona formula su pregunta con un marco como PICO y fija su protocolo.</a:t>
            </a:r>
          </a:p>
          <a:p>
            <a:r>
              <a:t>Después importa los registros de cada base.</a:t>
            </a:r>
          </a:p>
          <a:p>
            <a:r>
              <a:t>La herramienta marca los duplicados y lleva el conteo de cada etapa.</a:t>
            </a:r>
          </a:p>
          <a:p>
            <a:r>
              <a:t>La I A cumple dos papeles.</a:t>
            </a:r>
          </a:p>
          <a:p>
            <a:r>
              <a:t>Responde dudas de metodología y sugiere incluir, excluir o dejar en duda cada registro.</a:t>
            </a:r>
          </a:p>
          <a:p>
            <a:r>
              <a:t>Esa sugerencia es solo un apoyo.</a:t>
            </a:r>
          </a:p>
          <a:p>
            <a:r>
              <a:t>Incluir un estudio, valorar su calidad y escribir la síntesis lo decide siempre una persona.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Probamos la herramienta con sesenta registros sintéticos, sin datos de personas reales.</a:t>
            </a:r>
          </a:p>
          <a:p>
            <a:r>
              <a:t>Plantamos diez duplicados.</a:t>
            </a:r>
          </a:p>
          <a:p>
            <a:r>
              <a:t>Detectó ocho y no confundió ningún estudio distinto.</a:t>
            </a:r>
          </a:p>
          <a:p>
            <a:r>
              <a:t>Calculamos el kappa de Cohen por tres vías en tres escenarios.</a:t>
            </a:r>
          </a:p>
          <a:p>
            <a:r>
              <a:t>Los tres resultados coincidieron hasta el cuarto decimal.</a:t>
            </a:r>
          </a:p>
          <a:p>
            <a:r>
              <a:t>Comparamos el embudo con un conteo hecho a mano.</a:t>
            </a:r>
          </a:p>
          <a:p>
            <a:r>
              <a:t>Las diez casillas coincidieron en el diagrama, el Excel y el P D F.</a:t>
            </a:r>
          </a:p>
          <a:p>
            <a:r>
              <a:t>La calidad de las sugerencias de la I A todavía no está probada.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Ruta PRISMA también tiene límites.</a:t>
            </a:r>
          </a:p>
          <a:p>
            <a:r>
              <a:t>No reconoce un duplicado si cambia el año o hay un error de tipeo.</a:t>
            </a:r>
          </a:p>
          <a:p>
            <a:r>
              <a:t>Las sugerencias de la I A todavía no están validadas.</a:t>
            </a:r>
          </a:p>
          <a:p>
            <a:r>
              <a:t>Los proyectos se guardan en el navegador o en la cuenta de Claude, no en un servidor propio.</a:t>
            </a:r>
          </a:p>
          <a:p>
            <a:r>
              <a:t>El siguiente paso es que expertos en revisiones sistemáticas la validen.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Veamos la herramienta.</a:t>
            </a:r>
          </a:p>
          <a:p>
            <a:r>
              <a:t>Esta es la pantalla de inicio de un proyecto.</a:t>
            </a:r>
          </a:p>
          <a:p>
            <a:r>
              <a:t>La persona escribe el título, el tipo de revisión y los autores.</a:t>
            </a:r>
          </a:p>
          <a:p>
            <a:r>
              <a:t>La ruta muestra doce fases agrupadas en cinco momentos.</a:t>
            </a:r>
          </a:p>
          <a:p>
            <a:r>
              <a:t>Cada fase explica qué hacer y trae un ejemplo resuelto.</a:t>
            </a:r>
          </a:p>
          <a:p>
            <a:r>
              <a:t>El embudo en vivo se actualiza con cada decisión.</a:t>
            </a:r>
          </a:p>
          <a:p>
            <a:r>
              <a:t>Así la persona sabe siempre en qué punto está.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Este es el resultado central.</a:t>
            </a:r>
          </a:p>
          <a:p>
            <a:r>
              <a:t>Es el diagrama de flujo PRISMA de nuestro proyecto de prueba.</a:t>
            </a:r>
          </a:p>
          <a:p>
            <a:r>
              <a:t>Arriba están los sesenta registros identificados en dos bases.</a:t>
            </a:r>
          </a:p>
          <a:p>
            <a:r>
              <a:t>A la derecha aparecen los ocho duplicados eliminados.</a:t>
            </a:r>
          </a:p>
          <a:p>
            <a:r>
              <a:t>Luego vienen los cincuenta y dos registros cribados y los veinte que pasaron a texto completo.</a:t>
            </a:r>
          </a:p>
          <a:p>
            <a:r>
              <a:t>Abajo quedan siete estudios incluidos.</a:t>
            </a:r>
          </a:p>
          <a:p>
            <a:r>
              <a:t>Cada cifra sale de las decisiones registradas y no de un conteo manual.</a:t>
            </a:r>
          </a:p>
          <a:p>
            <a:r>
              <a:t>Por eso el diagrama cuadra con el cribado.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Aquí se revisa y se entrega.</a:t>
            </a:r>
          </a:p>
          <a:p>
            <a:r>
              <a:t>Cada registro muestra la decisión del primer revisor, la del segundo y el consenso.</a:t>
            </a:r>
          </a:p>
          <a:p>
            <a:r>
              <a:t>Al lado está el botón de sugerencia de la I A, pero decide la persona.</a:t>
            </a:r>
          </a:p>
          <a:p>
            <a:r>
              <a:t>El cribado se exporta a Excel y vuelve revisado.</a:t>
            </a:r>
          </a:p>
          <a:p>
            <a:r>
              <a:t>El indicador kappa resume el acuerdo entre ambos revisores.</a:t>
            </a:r>
          </a:p>
          <a:p>
            <a:r>
              <a:t>Al final se genera el informe en P D F con las mismas cifras.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GUION</a:t>
            </a:r>
          </a:p>
          <a:p>
            <a:r>
              <a:t>Ruta PRISMA ordena un proceso que suele repartirse en hojas sueltas.</a:t>
            </a:r>
          </a:p>
          <a:p>
            <a:r>
              <a:t>Deja cada decisión registrada y cada cifra trazable.</a:t>
            </a:r>
          </a:p>
          <a:p>
            <a:r>
              <a:t>Para nosotros cambia la forma de acompañar una primera revisión.</a:t>
            </a:r>
          </a:p>
          <a:p>
            <a:r>
              <a:t>Le invitamos a probarla con su propia pregunta y a contarnos qué mejorar.</a:t>
            </a:r>
          </a:p>
          <a:p>
            <a:r>
              <a:t>El enlace está en pantalla.</a:t>
            </a:r>
          </a:p>
          <a:p>
            <a:r>
              <a:t>Gracias por su atención.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Img7" Type="http://schemas.openxmlformats.org/officeDocument/2006/relationships/image" Target="../media/captura7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Img8" Type="http://schemas.openxmlformats.org/officeDocument/2006/relationships/image" Target="../media/captura8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Img9" Type="http://schemas.openxmlformats.org/officeDocument/2006/relationships/image" Target="../media/captura9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Ruta PRISMA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Revisiones sistemáticas PRISMA 2020, paso a paso, para posgrado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Daniela Fernández (UTE, Medicina Veterinaria) · José Romero (UTPL, Educación)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Guía de proyecto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Narración generada con voz de IA (ElevenLabs) y revisada por los autores.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El problema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F2533"/>
                </a:solidFill>
                <a:latin typeface="Calibri"/>
              </a:rPr>
              <a:t>Una revisión sistemática exige 27 ítems, varias bases y dos revisores.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UN EJEMPLO CONCRETO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600 registros, 5 bases, un diagrama que no cuadra.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La herramienta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QUIÉN LA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Posgrado, tesistas y docentes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QUÉ RECIBE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Pregunta, protocolo y registros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QUÉ ENTREGA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Excel, diagrama, lista PRISMA e informe PDF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Cómo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ENTRADA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Pregunta PICO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Sugiere, no decide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Dos revisores deciden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RESULTADO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Excel, diagrama, PDF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Siempre decide una persona.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Evidencia de que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8/10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duplicados detectados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3/3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kappa coincide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10/10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casillas del embudo coinciden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5B6373"/>
                </a:solidFill>
                <a:latin typeface="Calibri"/>
              </a:rPr>
              <a:t>60 registros sintéticos. IA aún sin probar.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Límites y uso responsable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LO QUE NO HACE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Duplicados con otro año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DATOS Y PRIVACIDAD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Sin servidor propio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SIGUIENTE PASO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Juicio de expertos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Entrada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7" descr="Captura de pantalla de Ruta PRISMA con datos sintéticos"/>
          <p:cNvPicPr>
            <a:picLocks noChangeAspect="1"/>
          </p:cNvPicPr>
          <p:nvPr/>
        </p:nvPicPr>
        <p:blipFill>
          <a:blip r:embed="rIdImg7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Inicio del proyecto: datos, ruta de 12 fases y embudo en vivo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Resultado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8" descr="Captura de pantalla de Ruta PRISMA con datos sintéticos"/>
          <p:cNvPicPr>
            <a:picLocks noChangeAspect="1"/>
          </p:cNvPicPr>
          <p:nvPr/>
        </p:nvPicPr>
        <p:blipFill>
          <a:blip r:embed="rIdImg8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Diagrama de flujo PRISMA 2020 calculado con las decisiones registradas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Revisión y entrega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Captura 9" descr="Captura de pantalla de Ruta PRISMA con datos sintéticos"/>
          <p:cNvPicPr>
            <a:picLocks noChangeAspect="1"/>
          </p:cNvPicPr>
          <p:nvPr/>
        </p:nvPicPr>
        <p:blipFill>
          <a:blip r:embed="rIdImg9"/>
          <a:stretch>
            <a:fillRect/>
          </a:stretch>
        </p:blipFill>
        <p:spPr>
          <a:xfrm>
            <a:off x="2233676" y="1417320"/>
            <a:ext cx="7721600" cy="4343400"/>
          </a:xfrm>
          <a:prstGeom prst="rect">
            <a:avLst/>
          </a:prstGeom>
          <a:ln w="9525">
            <a:solidFill>
              <a:srgbClr val="D5D9E3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Cribado con dos revisores, consenso, kappa y exportación a Excel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Cada decisión registrada, cada cifra trazable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Siguiente paso: validación por expertos.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joesystemas.github.io/ruta-prisma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Daniela Fernández (UTE, Medicina Veterinaria) · José Romero (UTPL, Educación)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