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</a:t>
            </a:r>
          </a:p>
          <a:p>
            <a:r>
              <a:t>SCRIPT</a:t>
            </a:r>
          </a:p>
          <a:p>
            <a:r>
              <a:t>Ruta PRISMA guides a systematic review step by step, following the PRISMA two thousand twenty statement.</a:t>
            </a:r>
          </a:p>
          <a:p>
            <a:r>
              <a:t>We are Daniela Fernández, from U T E, and José Romero, from U T P L.</a:t>
            </a:r>
          </a:p>
          <a:p>
            <a:r>
              <a:t>This is our final project.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SCRIPT</a:t>
            </a:r>
          </a:p>
          <a:p>
            <a:r>
              <a:t>A systematic review cannot be done in an afternoon.</a:t>
            </a:r>
          </a:p>
          <a:p>
            <a:r>
              <a:t>It needs a precise question and rules fixed before reading.</a:t>
            </a:r>
          </a:p>
          <a:p>
            <a:r>
              <a:t>It needs searches in several databases, each one documented.</a:t>
            </a:r>
          </a:p>
          <a:p>
            <a:r>
              <a:t>Two reviewers decide record by record.</a:t>
            </a:r>
          </a:p>
          <a:p>
            <a:r>
              <a:t>In the end the flow diagram has to add up.</a:t>
            </a:r>
          </a:p>
          <a:p>
            <a:r>
              <a:t>Picture a master's student with six hundred records from five databases.</a:t>
            </a:r>
          </a:p>
          <a:p>
            <a:r>
              <a:t>If one figure does not match, she cannot tell where it went wrong.</a:t>
            </a:r>
          </a:p>
          <a:p>
            <a:r>
              <a:t>This case is illustrative.</a:t>
            </a:r>
          </a:p>
          <a:p>
            <a:r>
              <a:t>Anyone doing a first review can face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SCRIPT</a:t>
            </a:r>
          </a:p>
          <a:p>
            <a:r>
              <a:t>Ruta PRISMA is designed for graduate students, thesis writers and instructors.</a:t>
            </a:r>
          </a:p>
          <a:p>
            <a:r>
              <a:t>It takes in the research question, the protocol and the records exported from each database.</a:t>
            </a:r>
          </a:p>
          <a:p>
            <a:r>
              <a:t>It delivers four products that a supervisor can review.</a:t>
            </a:r>
          </a:p>
          <a:p>
            <a:r>
              <a:t>An Excel workbook for screening with two reviewers.</a:t>
            </a:r>
          </a:p>
          <a:p>
            <a:r>
              <a:t>The flow diagram.</a:t>
            </a:r>
          </a:p>
          <a:p>
            <a:r>
              <a:t>The twenty seven item checklist.</a:t>
            </a:r>
          </a:p>
          <a:p>
            <a:r>
              <a:t>And a P D F report that documents the whole process.</a:t>
            </a:r>
          </a:p>
          <a:p>
            <a:r>
              <a:t>We built it from project guide number ten of the course.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SCRIPT</a:t>
            </a:r>
          </a:p>
          <a:p>
            <a:r>
              <a:t>The workflow has four steps.</a:t>
            </a:r>
          </a:p>
          <a:p>
            <a:r>
              <a:t>First the person frames the question with a model such as PICO and sets the protocol.</a:t>
            </a:r>
          </a:p>
          <a:p>
            <a:r>
              <a:t>Next the person imports the records from each database.</a:t>
            </a:r>
          </a:p>
          <a:p>
            <a:r>
              <a:t>The tool flags duplicates and keeps count at every stage.</a:t>
            </a:r>
          </a:p>
          <a:p>
            <a:r>
              <a:t>The A I plays two roles.</a:t>
            </a:r>
          </a:p>
          <a:p>
            <a:r>
              <a:t>It answers methodology questions.</a:t>
            </a:r>
          </a:p>
          <a:p>
            <a:r>
              <a:t>It also suggests whether to include, exclude or flag each record as unsure.</a:t>
            </a:r>
          </a:p>
          <a:p>
            <a:r>
              <a:t>That suggestion is only support.</a:t>
            </a:r>
          </a:p>
          <a:p>
            <a:r>
              <a:t>A person always decides whether a study is included, how its quality is rated and what the synthesis says.</a:t>
            </a:r>
          </a:p>
          <a:p>
            <a:r>
              <a:t>Finally the person exports the Excel workbook, the diagram and the report.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SCRIPT</a:t>
            </a:r>
          </a:p>
          <a:p>
            <a:r>
              <a:t>We tested the tool with sixty synthetic records and no real personal data.</a:t>
            </a:r>
          </a:p>
          <a:p>
            <a:r>
              <a:t>We planted ten duplicates.</a:t>
            </a:r>
          </a:p>
          <a:p>
            <a:r>
              <a:t>The tool caught eight and did not merge any two different studies.</a:t>
            </a:r>
          </a:p>
          <a:p>
            <a:r>
              <a:t>We calculated Cohen's kappa three ways in three scenarios.</a:t>
            </a:r>
          </a:p>
          <a:p>
            <a:r>
              <a:t>All three results matched to the fourth decimal place.</a:t>
            </a:r>
          </a:p>
          <a:p>
            <a:r>
              <a:t>We also compared the funnel with a count done by hand.</a:t>
            </a:r>
          </a:p>
          <a:p>
            <a:r>
              <a:t>All ten boxes matched in the diagram, the Excel workbook and the P D F report.</a:t>
            </a:r>
          </a:p>
          <a:p>
            <a:r>
              <a:t>The quality of the A I suggestions has not been tested 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SCRIPT</a:t>
            </a:r>
          </a:p>
          <a:p>
            <a:r>
              <a:t>Ruta PRISMA also has limits.</a:t>
            </a:r>
          </a:p>
          <a:p>
            <a:r>
              <a:t>It misses a duplicate when the year changes or the title has a typo.</a:t>
            </a:r>
          </a:p>
          <a:p>
            <a:r>
              <a:t>The A I suggestions have not been validated yet.</a:t>
            </a:r>
          </a:p>
          <a:p>
            <a:r>
              <a:t>Projects are stored in the browser or in the Claude account, not on a server of our own.</a:t>
            </a:r>
          </a:p>
          <a:p>
            <a:r>
              <a:t>Our next step is to have experts in systematic reviews validate it against the PRISMA checklist.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SCRIPT</a:t>
            </a:r>
          </a:p>
          <a:p>
            <a:r>
              <a:t>Let us look at the tool.</a:t>
            </a:r>
          </a:p>
          <a:p>
            <a:r>
              <a:t>This is the start screen of a sample project.</a:t>
            </a:r>
          </a:p>
          <a:p>
            <a:r>
              <a:t>The person enters the working title, the type of review and the list of authors.</a:t>
            </a:r>
          </a:p>
          <a:p>
            <a:r>
              <a:t>The route shows twelve phases grouped into five stages.</a:t>
            </a:r>
          </a:p>
          <a:p>
            <a:r>
              <a:t>Each phase explains what to do and includes a worked example and common mistakes.</a:t>
            </a:r>
          </a:p>
          <a:p>
            <a:r>
              <a:t>The live funnel on the left updates with every decision.</a:t>
            </a:r>
          </a:p>
          <a:p>
            <a:r>
              <a:t>That way the person always knows where the review stands.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SCRIPT</a:t>
            </a:r>
          </a:p>
          <a:p>
            <a:r>
              <a:t>This is the central result.</a:t>
            </a:r>
          </a:p>
          <a:p>
            <a:r>
              <a:t>It is the PRISMA flow diagram of our test project.</a:t>
            </a:r>
          </a:p>
          <a:p>
            <a:r>
              <a:t>At the top are the sixty records identified in two databases.</a:t>
            </a:r>
          </a:p>
          <a:p>
            <a:r>
              <a:t>On the right are the eight duplicates removed.</a:t>
            </a:r>
          </a:p>
          <a:p>
            <a:r>
              <a:t>Next come the fifty two records screened and the twenty reports sought at full text.</a:t>
            </a:r>
          </a:p>
          <a:p>
            <a:r>
              <a:t>At the bottom are the seven included studies.</a:t>
            </a:r>
          </a:p>
          <a:p>
            <a:r>
              <a:t>Every figure comes from the recorded decisions and not from a manual count.</a:t>
            </a:r>
          </a:p>
          <a:p>
            <a:r>
              <a:t>Below the diagram the arithmetic checks confirm that each step adds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SCRIPT</a:t>
            </a:r>
          </a:p>
          <a:p>
            <a:r>
              <a:t>This is where the work is reviewed and delivered.</a:t>
            </a:r>
          </a:p>
          <a:p>
            <a:r>
              <a:t>Each record shows the first reviewer's decision, the second reviewer's decision and the consensus.</a:t>
            </a:r>
          </a:p>
          <a:p>
            <a:r>
              <a:t>Next to them is the A I suggestion button, but the person decides.</a:t>
            </a:r>
          </a:p>
          <a:p>
            <a:r>
              <a:t>Screening can be exported to Excel and imported back once reviewed.</a:t>
            </a:r>
          </a:p>
          <a:p>
            <a:r>
              <a:t>The kappa indicator summarizes agreement between both reviewers.</a:t>
            </a:r>
          </a:p>
          <a:p>
            <a:r>
              <a:t>At the end the tool produces a P D F report with the same figures.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SCRIPT</a:t>
            </a:r>
          </a:p>
          <a:p>
            <a:r>
              <a:t>Ruta PRISMA brings together a process that is usually spread across loose spreadsheets.</a:t>
            </a:r>
          </a:p>
          <a:p>
            <a:r>
              <a:t>It keeps every decision on record and every figure traceable.</a:t>
            </a:r>
          </a:p>
          <a:p>
            <a:r>
              <a:t>For us it changes how we support someone through a first review.</a:t>
            </a:r>
          </a:p>
          <a:p>
            <a:r>
              <a:t>We invite you to try it with your own question and tell us what to improve.</a:t>
            </a:r>
          </a:p>
          <a:p>
            <a:r>
              <a:t>The link is on the screen.</a:t>
            </a:r>
          </a:p>
          <a:p>
            <a:r>
              <a:t>Thank you for your attention.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Img7" Type="http://schemas.openxmlformats.org/officeDocument/2006/relationships/image" Target="../media/captura7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Img8" Type="http://schemas.openxmlformats.org/officeDocument/2006/relationships/image" Target="../media/captura8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Img9" Type="http://schemas.openxmlformats.org/officeDocument/2006/relationships/image" Target="../media/captura9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822960" cy="91440"/>
          </a:xfrm>
          <a:prstGeom prst="rect">
            <a:avLst/>
          </a:prstGeom>
          <a:solidFill>
            <a:srgbClr val="FFC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C629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7373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0">
                <a:solidFill>
                  <a:srgbClr val="FFFFFF"/>
                </a:solidFill>
                <a:latin typeface="Georgia"/>
              </a:rPr>
              <a:t>Ruta PRISMA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46120"/>
            <a:ext cx="1051560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PRISMA 2020 systematic reviews, step by step, for graduate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3484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FFFFFF"/>
                </a:solidFill>
                <a:latin typeface="Calibri"/>
              </a:rPr>
              <a:t>Daniela Fernández (UTE, Veterinary Medicine) · José Romero (UTPL, Education)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84632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C9CEDB"/>
                </a:solidFill>
                <a:latin typeface="Calibri"/>
              </a:rPr>
              <a:t>Project guide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669280"/>
            <a:ext cx="10515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FFC629"/>
                </a:solidFill>
                <a:latin typeface="Calibri"/>
              </a:rPr>
              <a:t>Narration generated with an AI voice (ElevenLabs) and reviewed by the authors.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2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The problem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6949440" cy="3566160"/>
          </a:xfrm>
          <a:prstGeom prst="roundRect">
            <a:avLst>
              <a:gd name="adj" fmla="val 5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94560"/>
            <a:ext cx="6400800" cy="3108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0">
                <a:solidFill>
                  <a:srgbClr val="1F2533"/>
                </a:solidFill>
                <a:latin typeface="Calibri"/>
              </a:rPr>
              <a:t>A systematic review requires 27 items, several databases and two reviewers.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920240"/>
            <a:ext cx="3776472" cy="3566160"/>
          </a:xfrm>
          <a:prstGeom prst="roundRect">
            <a:avLst>
              <a:gd name="adj" fmla="val 5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38160" y="2194560"/>
            <a:ext cx="32918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>
                <a:solidFill>
                  <a:srgbClr val="FFC629"/>
                </a:solidFill>
                <a:latin typeface="Calibri"/>
              </a:rPr>
              <a:t>A CONCRETE EXAMPLE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2743200"/>
            <a:ext cx="3291840" cy="2560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600 records, 5 databases, figures that don't match.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3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The tool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148840"/>
            <a:ext cx="73152" cy="3108960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5B4BDB"/>
                </a:solidFill>
                <a:latin typeface="Calibri"/>
              </a:rPr>
              <a:t>WHO USES 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Graduate students and instructors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1396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11396" y="2148840"/>
            <a:ext cx="73152" cy="3108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5716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D9488"/>
                </a:solidFill>
                <a:latin typeface="Calibri"/>
              </a:rPr>
              <a:t>WHAT GOES 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5716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Question, protocol and records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4152" y="2148840"/>
            <a:ext cx="73152" cy="310896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8472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B1020"/>
                </a:solidFill>
                <a:latin typeface="Calibri"/>
              </a:rPr>
              <a:t>WHAT COMES 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Excel, diagram, checklist and PDF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4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How it works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48640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1 · INPUT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PICO question</a:t>
            </a:r>
          </a:p>
        </p:txBody>
      </p:sp>
      <p:sp>
        <p:nvSpPr>
          <p:cNvPr id="11" name="Chevron 10"/>
          <p:cNvSpPr/>
          <p:nvPr/>
        </p:nvSpPr>
        <p:spPr>
          <a:xfrm>
            <a:off x="3127248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410712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410712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47872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2 · AI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3592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Suggests, never decides</a:t>
            </a:r>
          </a:p>
        </p:txBody>
      </p:sp>
      <p:sp>
        <p:nvSpPr>
          <p:cNvPr id="16" name="Chevron 15"/>
          <p:cNvSpPr/>
          <p:nvPr/>
        </p:nvSpPr>
        <p:spPr>
          <a:xfrm>
            <a:off x="5989320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272784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272784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9944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3 · REVIEW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Two reviewers decide</a:t>
            </a:r>
          </a:p>
        </p:txBody>
      </p:sp>
      <p:sp>
        <p:nvSpPr>
          <p:cNvPr id="21" name="Chevron 20"/>
          <p:cNvSpPr/>
          <p:nvPr/>
        </p:nvSpPr>
        <p:spPr>
          <a:xfrm>
            <a:off x="8851392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134856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134856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72016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4 · RESULT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17736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Excel, diagram, PDF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5166360"/>
            <a:ext cx="110642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0B1020"/>
                </a:solidFill>
                <a:latin typeface="Calibri"/>
              </a:rPr>
              <a:t>People always decide.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5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Evidence that it works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8/10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duplicates caught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1396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85716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3/3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5716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kappa matches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4152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8472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10/10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8472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funnel boxes match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754880"/>
            <a:ext cx="1106424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5B6373"/>
                </a:solidFill>
                <a:latin typeface="Calibri"/>
              </a:rPr>
              <a:t>60 synthetic records. AI not yet tested.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6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Limits and responsible use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148840"/>
            <a:ext cx="73152" cy="3108960"/>
          </a:xfrm>
          <a:prstGeom prst="rect">
            <a:avLst/>
          </a:prstGeom>
          <a:solidFill>
            <a:srgbClr val="B423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B42318"/>
                </a:solidFill>
                <a:latin typeface="Calibri"/>
              </a:rPr>
              <a:t>WHAT IT DOES NOT DO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Misses different-year duplicates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1396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11396" y="2148840"/>
            <a:ext cx="73152" cy="3108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5716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D9488"/>
                </a:solidFill>
                <a:latin typeface="Calibri"/>
              </a:rPr>
              <a:t>DATA AND PRIVACY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5716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No server of its own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4152" y="2148840"/>
            <a:ext cx="73152" cy="3108960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8472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5B4BDB"/>
                </a:solidFill>
                <a:latin typeface="Calibri"/>
              </a:rPr>
              <a:t>NEXT STEP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Expert review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7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 · Input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0" name="Captura 7" descr="Ruta PRISMA screenshot with synthetic data"/>
          <p:cNvPicPr>
            <a:picLocks noChangeAspect="1"/>
          </p:cNvPicPr>
          <p:nvPr/>
        </p:nvPicPr>
        <p:blipFill>
          <a:blip r:embed="rIdImg7"/>
          <a:stretch>
            <a:fillRect/>
          </a:stretch>
        </p:blipFill>
        <p:spPr>
          <a:xfrm>
            <a:off x="2233676" y="1417320"/>
            <a:ext cx="7721600" cy="4343400"/>
          </a:xfrm>
          <a:prstGeom prst="rect">
            <a:avLst/>
          </a:prstGeom>
          <a:ln w="9525">
            <a:solidFill>
              <a:srgbClr val="D5D9E3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Project start: details, 12-phase route and live funnel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8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 · Result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0" name="Captura 8" descr="Ruta PRISMA screenshot with synthetic data"/>
          <p:cNvPicPr>
            <a:picLocks noChangeAspect="1"/>
          </p:cNvPicPr>
          <p:nvPr/>
        </p:nvPicPr>
        <p:blipFill>
          <a:blip r:embed="rIdImg8"/>
          <a:stretch>
            <a:fillRect/>
          </a:stretch>
        </p:blipFill>
        <p:spPr>
          <a:xfrm>
            <a:off x="2233676" y="1417320"/>
            <a:ext cx="7721600" cy="4343400"/>
          </a:xfrm>
          <a:prstGeom prst="rect">
            <a:avLst/>
          </a:prstGeom>
          <a:ln w="9525">
            <a:solidFill>
              <a:srgbClr val="D5D9E3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PRISMA 2020 flow diagram built from the recorded decisions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9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 · Review and delivery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0" name="Captura 9" descr="Ruta PRISMA screenshot with synthetic data"/>
          <p:cNvPicPr>
            <a:picLocks noChangeAspect="1"/>
          </p:cNvPicPr>
          <p:nvPr/>
        </p:nvPicPr>
        <p:blipFill>
          <a:blip r:embed="rIdImg9"/>
          <a:stretch>
            <a:fillRect/>
          </a:stretch>
        </p:blipFill>
        <p:spPr>
          <a:xfrm>
            <a:off x="2233676" y="1417320"/>
            <a:ext cx="7721600" cy="4343400"/>
          </a:xfrm>
          <a:prstGeom prst="rect">
            <a:avLst/>
          </a:prstGeom>
          <a:ln w="9525">
            <a:solidFill>
              <a:srgbClr val="D5D9E3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Screening with two reviewers, consensus, kappa and Excel export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822960" cy="91440"/>
          </a:xfrm>
          <a:prstGeom prst="rect">
            <a:avLst/>
          </a:prstGeom>
          <a:solidFill>
            <a:srgbClr val="FFC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C629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7373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0">
                <a:solidFill>
                  <a:srgbClr val="FFFFFF"/>
                </a:solidFill>
                <a:latin typeface="Georgia"/>
              </a:rPr>
              <a:t>Every decision recorded, every figure traceable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383280"/>
            <a:ext cx="105156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Next step: expert validation.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4526280"/>
            <a:ext cx="7132320" cy="685800"/>
          </a:xfrm>
          <a:prstGeom prst="roundRect">
            <a:avLst>
              <a:gd name="adj" fmla="val 30000"/>
            </a:avLst>
          </a:prstGeom>
          <a:solidFill>
            <a:srgbClr val="1A21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4572000"/>
            <a:ext cx="6766560" cy="5943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FFC629"/>
                </a:solidFill>
                <a:latin typeface="Calibri"/>
              </a:rPr>
              <a:t>joesystemas.github.io/ruta-prisma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48640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FFFFFF"/>
                </a:solidFill>
                <a:latin typeface="Calibri"/>
              </a:rPr>
              <a:t>Daniela Fernández (UTE, Veterinary Medicine) · José Romero (UTPL, Education)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